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1" r:id="rId2"/>
    <p:sldId id="271" r:id="rId3"/>
    <p:sldId id="309" r:id="rId4"/>
    <p:sldId id="319" r:id="rId5"/>
    <p:sldId id="311" r:id="rId6"/>
    <p:sldId id="312" r:id="rId7"/>
    <p:sldId id="320" r:id="rId8"/>
    <p:sldId id="313" r:id="rId9"/>
    <p:sldId id="291" r:id="rId10"/>
    <p:sldId id="321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 autoAdjust="0"/>
  </p:normalViewPr>
  <p:slideViewPr>
    <p:cSldViewPr>
      <p:cViewPr varScale="1">
        <p:scale>
          <a:sx n="87" d="100"/>
          <a:sy n="87" d="100"/>
        </p:scale>
        <p:origin x="122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E41-054E-41BC-A3FB-A731C65AB4FE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C3D5-BA10-4044-961D-19D1D7464F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77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>
            <a:extLst>
              <a:ext uri="{FF2B5EF4-FFF2-40B4-BE49-F238E27FC236}">
                <a16:creationId xmlns:a16="http://schemas.microsoft.com/office/drawing/2014/main" id="{87552F4B-F5D4-4AE3-A359-918F4222A7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>
            <a:extLst>
              <a:ext uri="{FF2B5EF4-FFF2-40B4-BE49-F238E27FC236}">
                <a16:creationId xmlns:a16="http://schemas.microsoft.com/office/drawing/2014/main" id="{15191210-4555-4801-8379-8B6A989F23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124" name="Symbol zastępczy numeru slajdu 3">
            <a:extLst>
              <a:ext uri="{FF2B5EF4-FFF2-40B4-BE49-F238E27FC236}">
                <a16:creationId xmlns:a16="http://schemas.microsoft.com/office/drawing/2014/main" id="{4CC569E1-E3E8-4F8A-B08E-27B305B62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75B574-1E33-41EA-A561-0289B33C0723}" type="slidenum">
              <a:rPr lang="pl-PL" altLang="pl-PL" smtClean="0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4561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>
            <a:extLst>
              <a:ext uri="{FF2B5EF4-FFF2-40B4-BE49-F238E27FC236}">
                <a16:creationId xmlns:a16="http://schemas.microsoft.com/office/drawing/2014/main" id="{34862247-4FB0-4EB0-81C8-80ABB19A0F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>
            <a:extLst>
              <a:ext uri="{FF2B5EF4-FFF2-40B4-BE49-F238E27FC236}">
                <a16:creationId xmlns:a16="http://schemas.microsoft.com/office/drawing/2014/main" id="{6D3C6D54-132F-49AF-BC4D-A062429234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172" name="Symbol zastępczy numeru slajdu 3">
            <a:extLst>
              <a:ext uri="{FF2B5EF4-FFF2-40B4-BE49-F238E27FC236}">
                <a16:creationId xmlns:a16="http://schemas.microsoft.com/office/drawing/2014/main" id="{E315FBA2-1D3F-4C55-8F14-4EA681647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6F815A-3884-40C5-8312-B5290DE0C075}" type="slidenum">
              <a:rPr lang="pl-PL" altLang="pl-PL" smtClean="0">
                <a:solidFill>
                  <a:srgbClr val="000000"/>
                </a:solidFill>
              </a:rPr>
              <a:pPr/>
              <a:t>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47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>
            <a:extLst>
              <a:ext uri="{FF2B5EF4-FFF2-40B4-BE49-F238E27FC236}">
                <a16:creationId xmlns:a16="http://schemas.microsoft.com/office/drawing/2014/main" id="{943E3532-F67F-409C-B0E8-252684FCB8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>
            <a:extLst>
              <a:ext uri="{FF2B5EF4-FFF2-40B4-BE49-F238E27FC236}">
                <a16:creationId xmlns:a16="http://schemas.microsoft.com/office/drawing/2014/main" id="{66F951E5-59BB-4E31-942C-AB8537F286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9220" name="Symbol zastępczy numeru slajdu 3">
            <a:extLst>
              <a:ext uri="{FF2B5EF4-FFF2-40B4-BE49-F238E27FC236}">
                <a16:creationId xmlns:a16="http://schemas.microsoft.com/office/drawing/2014/main" id="{4435741E-24BE-4939-B647-801AD2EB1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A1AE22-7112-4BA7-90ED-BA85E41B98E3}" type="slidenum">
              <a:rPr lang="pl-PL" altLang="pl-PL" smtClean="0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40250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62A9AFCE-1395-43B1-B4AB-C3BE281989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C52F93E5-5211-4F59-A6E3-BD3E5EB7F1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Poszczególne grupy prezentują wyniki zadania wdrożeniowego – 5 minutowe prezentacje.</a:t>
            </a:r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DA5B7759-0471-4718-A820-8D3D78A29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4A3D89-004E-46C2-9A0B-DEDE8B573E50}" type="slidenum">
              <a:rPr lang="pl-PL" altLang="pl-PL" smtClean="0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2399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>
            <a:extLst>
              <a:ext uri="{FF2B5EF4-FFF2-40B4-BE49-F238E27FC236}">
                <a16:creationId xmlns:a16="http://schemas.microsoft.com/office/drawing/2014/main" id="{C8A58685-0264-460E-B168-2FC3BF96DA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>
            <a:extLst>
              <a:ext uri="{FF2B5EF4-FFF2-40B4-BE49-F238E27FC236}">
                <a16:creationId xmlns:a16="http://schemas.microsoft.com/office/drawing/2014/main" id="{CA5FAA59-E444-4900-99A1-75A52A5D61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Uwaga – Omawiamy te, które nie będą przedstawione na panelu. </a:t>
            </a:r>
          </a:p>
        </p:txBody>
      </p:sp>
      <p:sp>
        <p:nvSpPr>
          <p:cNvPr id="13316" name="Symbol zastępczy numeru slajdu 3">
            <a:extLst>
              <a:ext uri="{FF2B5EF4-FFF2-40B4-BE49-F238E27FC236}">
                <a16:creationId xmlns:a16="http://schemas.microsoft.com/office/drawing/2014/main" id="{9FF6A194-4FD3-4BA7-B463-3D020371D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979987-3216-4918-8365-216EE566C38E}" type="slidenum">
              <a:rPr lang="pl-PL" altLang="pl-PL" smtClean="0">
                <a:solidFill>
                  <a:srgbClr val="000000"/>
                </a:solidFill>
              </a:rPr>
              <a:pPr/>
              <a:t>7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6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>
            <a:extLst>
              <a:ext uri="{FF2B5EF4-FFF2-40B4-BE49-F238E27FC236}">
                <a16:creationId xmlns:a16="http://schemas.microsoft.com/office/drawing/2014/main" id="{2670C0EA-48F1-4A21-AF60-7DC9C36E24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>
            <a:extLst>
              <a:ext uri="{FF2B5EF4-FFF2-40B4-BE49-F238E27FC236}">
                <a16:creationId xmlns:a16="http://schemas.microsoft.com/office/drawing/2014/main" id="{69913292-F152-4B3A-B901-FFA0DAA732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7412" name="Symbol zastępczy numeru slajdu 3">
            <a:extLst>
              <a:ext uri="{FF2B5EF4-FFF2-40B4-BE49-F238E27FC236}">
                <a16:creationId xmlns:a16="http://schemas.microsoft.com/office/drawing/2014/main" id="{C1385CB5-95A7-4EAE-A653-99FF68E61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F365D4-4128-4673-8E69-73E39A39ED84}" type="slidenum">
              <a:rPr lang="pl-PL" altLang="pl-PL" smtClean="0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05968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>
            <a:extLst>
              <a:ext uri="{FF2B5EF4-FFF2-40B4-BE49-F238E27FC236}">
                <a16:creationId xmlns:a16="http://schemas.microsoft.com/office/drawing/2014/main" id="{334BB337-09A3-45BE-9F14-5415E158C2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>
            <a:extLst>
              <a:ext uri="{FF2B5EF4-FFF2-40B4-BE49-F238E27FC236}">
                <a16:creationId xmlns:a16="http://schemas.microsoft.com/office/drawing/2014/main" id="{FB140C67-4771-4111-A244-905A20E279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Strategia działań i przyjęte rekomendacje powinny zależeć od charakteru i znaczenia poszczególnych mocnych i słabych stron oraz szans i zagrożeń. Warto korzystać z przedstawionej typologii, pamiętając jednak, że są to typy idealne.</a:t>
            </a:r>
          </a:p>
        </p:txBody>
      </p:sp>
      <p:sp>
        <p:nvSpPr>
          <p:cNvPr id="19460" name="Symbol zastępczy numeru slajdu 3">
            <a:extLst>
              <a:ext uri="{FF2B5EF4-FFF2-40B4-BE49-F238E27FC236}">
                <a16:creationId xmlns:a16="http://schemas.microsoft.com/office/drawing/2014/main" id="{B1DF8DD3-302A-4438-B32A-D34960AFE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207DFE-BB80-4CBD-AC20-9DD829E3E670}" type="slidenum">
              <a:rPr lang="pl-PL" altLang="pl-PL" smtClean="0"/>
              <a:pPr/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1024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96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CEA53C-AB22-48A0-A69D-C94B6878A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C40A78-C3AA-49F5-AEA3-B45EDFC838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89B0ED-4C8E-4D4E-8F8C-AF083453A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9502-22D7-48C0-BFFB-FA8C38CA7B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443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przęt elektroniczny, zrzut ekranu&#10;&#10;Opis wygenerowany przy wysokim poziomie pewności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.edu.pl/2016/04/zarzadzanie-oswiata-w-samorzadach-materialy-do-pobrani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ŚLĄSKICH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77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141179"/>
            <a:ext cx="8424936" cy="1367941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pl-PL" sz="2000" dirty="0"/>
              <a:t>Implementacja wykładu</a:t>
            </a:r>
            <a:br>
              <a:rPr lang="pl-PL" sz="2000" dirty="0"/>
            </a:br>
            <a:r>
              <a:rPr lang="pl-PL" sz="2000" dirty="0"/>
              <a:t>Kompleksowe wspomaganie szkół – </a:t>
            </a:r>
            <a:br>
              <a:rPr lang="pl-PL" sz="2000" dirty="0"/>
            </a:br>
            <a:r>
              <a:rPr lang="pl-PL" sz="2000" dirty="0"/>
              <a:t>narzędzie wspierające budowanie jakości pracy szkoły/przedszkola</a:t>
            </a:r>
            <a:br>
              <a:rPr lang="pl-PL" sz="2000" dirty="0"/>
            </a:br>
            <a:br>
              <a:rPr lang="pl-PL" sz="2000" dirty="0"/>
            </a:br>
            <a:r>
              <a:rPr lang="pl-PL" sz="2800" dirty="0"/>
              <a:t>Moduł 2</a:t>
            </a:r>
            <a:br>
              <a:rPr lang="pl-PL" sz="2800" dirty="0"/>
            </a:br>
            <a:r>
              <a:rPr lang="pl-PL" sz="1000" dirty="0">
                <a:solidFill>
                  <a:prstClr val="white"/>
                </a:solidFill>
                <a:latin typeface="Tahoma"/>
                <a:ea typeface="+mn-ea"/>
              </a:rPr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  <a:br>
              <a:rPr lang="pl-PL" sz="1000" dirty="0">
                <a:solidFill>
                  <a:prstClr val="white"/>
                </a:solidFill>
                <a:latin typeface="Tahoma"/>
                <a:ea typeface="+mn-ea"/>
              </a:rPr>
            </a:br>
            <a:br>
              <a:rPr lang="pl-PL" sz="2800" dirty="0"/>
            </a:br>
            <a:endParaRPr lang="pl-PL" sz="2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221088"/>
            <a:ext cx="396044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89213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3">
            <a:extLst>
              <a:ext uri="{FF2B5EF4-FFF2-40B4-BE49-F238E27FC236}">
                <a16:creationId xmlns:a16="http://schemas.microsoft.com/office/drawing/2014/main" id="{802E20F3-0216-412E-9C5F-46EB0C47A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920751"/>
            <a:ext cx="74168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3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Cel ogólny: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Wymiana refleksji po wykładzie o tematyce kompleksowego wspomagania szkół – narzędzia wspierające budowanie jakości pracy szkoły/przedszkola </a:t>
            </a:r>
          </a:p>
        </p:txBody>
      </p:sp>
      <p:sp>
        <p:nvSpPr>
          <p:cNvPr id="4099" name="Prostokąt 4">
            <a:extLst>
              <a:ext uri="{FF2B5EF4-FFF2-40B4-BE49-F238E27FC236}">
                <a16:creationId xmlns:a16="http://schemas.microsoft.com/office/drawing/2014/main" id="{E3E335BD-E5BC-4EE5-9DBB-9FE8A027C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20938"/>
            <a:ext cx="6191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algn="just" eaLnBrk="1" hangingPunct="1">
              <a:spcBef>
                <a:spcPts val="120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Obraz 5">
            <a:extLst>
              <a:ext uri="{FF2B5EF4-FFF2-40B4-BE49-F238E27FC236}">
                <a16:creationId xmlns:a16="http://schemas.microsoft.com/office/drawing/2014/main" id="{8F2BCE75-5B42-4514-9727-AFFAC4834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90470"/>
            <a:ext cx="25971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4F45ED3-76A7-465B-8100-0AD1BB16894D}"/>
              </a:ext>
            </a:extLst>
          </p:cNvPr>
          <p:cNvSpPr/>
          <p:nvPr/>
        </p:nvSpPr>
        <p:spPr>
          <a:xfrm>
            <a:off x="455661" y="3221038"/>
            <a:ext cx="6256338" cy="1785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+mj-lt"/>
              </a:rPr>
              <a:t>Plan implementacji wykładu: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  <a:defRPr/>
            </a:pPr>
            <a:r>
              <a:rPr lang="pl-PL" dirty="0"/>
              <a:t>Grupy refleksyjne.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  <a:defRPr/>
            </a:pPr>
            <a:r>
              <a:rPr lang="pl-PL" dirty="0"/>
              <a:t>Sesja pytań i odpowiedzi.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  <a:defRPr/>
            </a:pPr>
            <a:r>
              <a:rPr lang="pl-PL" dirty="0"/>
              <a:t>Wymiana doświadczeń w zakresie kompleksowego wspomagania szkół/przedszkoli.</a:t>
            </a:r>
          </a:p>
        </p:txBody>
      </p:sp>
    </p:spTree>
    <p:extLst>
      <p:ext uri="{BB962C8B-B14F-4D97-AF65-F5344CB8AC3E}">
        <p14:creationId xmlns:p14="http://schemas.microsoft.com/office/powerpoint/2010/main" val="163034344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rostokąt 4">
            <a:extLst>
              <a:ext uri="{FF2B5EF4-FFF2-40B4-BE49-F238E27FC236}">
                <a16:creationId xmlns:a16="http://schemas.microsoft.com/office/drawing/2014/main" id="{55390C92-95D9-4EEA-8E54-38D757167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20938"/>
            <a:ext cx="6191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120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3">
            <a:extLst>
              <a:ext uri="{FF2B5EF4-FFF2-40B4-BE49-F238E27FC236}">
                <a16:creationId xmlns:a16="http://schemas.microsoft.com/office/drawing/2014/main" id="{E6F15153-BE9C-4C4A-9D09-6E16BA404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1743075"/>
            <a:ext cx="7416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 Ciebie zainspirowało?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 Ciebie zaskoczyło?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l-PL" altLang="pl-PL" sz="18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 Ciebie zastanowiło?</a:t>
            </a:r>
          </a:p>
        </p:txBody>
      </p:sp>
      <p:sp>
        <p:nvSpPr>
          <p:cNvPr id="7" name="Prostokąt 3">
            <a:extLst>
              <a:ext uri="{FF2B5EF4-FFF2-40B4-BE49-F238E27FC236}">
                <a16:creationId xmlns:a16="http://schemas.microsoft.com/office/drawing/2014/main" id="{D22D1F97-67E5-495E-90F3-9DB24FBFA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92150"/>
            <a:ext cx="741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Runda bez przymusu </a:t>
            </a:r>
          </a:p>
        </p:txBody>
      </p:sp>
      <p:pic>
        <p:nvPicPr>
          <p:cNvPr id="6149" name="Obraz 7">
            <a:extLst>
              <a:ext uri="{FF2B5EF4-FFF2-40B4-BE49-F238E27FC236}">
                <a16:creationId xmlns:a16="http://schemas.microsoft.com/office/drawing/2014/main" id="{8C1BBD3D-689B-4BF7-BF1C-7FDDE98B4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2820988"/>
            <a:ext cx="3200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14238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5421683B-50C9-4913-AB32-F6DFDB087E35}"/>
              </a:ext>
            </a:extLst>
          </p:cNvPr>
          <p:cNvSpPr txBox="1">
            <a:spLocks/>
          </p:cNvSpPr>
          <p:nvPr/>
        </p:nvSpPr>
        <p:spPr>
          <a:xfrm>
            <a:off x="755650" y="225425"/>
            <a:ext cx="7886700" cy="93503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l-PL" sz="8500" b="1" kern="0" dirty="0">
                <a:solidFill>
                  <a:srgbClr val="002060"/>
                </a:solidFill>
              </a:rPr>
              <a:t>Grupy refleksyjne</a:t>
            </a:r>
          </a:p>
          <a:p>
            <a:pPr>
              <a:defRPr/>
            </a:pPr>
            <a:r>
              <a:rPr lang="pl-PL" b="1" kern="0" dirty="0">
                <a:solidFill>
                  <a:srgbClr val="002060"/>
                </a:solidFill>
              </a:rPr>
              <a:t>„praca w 3” </a:t>
            </a:r>
          </a:p>
          <a:p>
            <a:pPr>
              <a:defRPr/>
            </a:pPr>
            <a:endParaRPr lang="pl-PL" b="1" kern="0" dirty="0">
              <a:solidFill>
                <a:srgbClr val="002060"/>
              </a:solidFill>
            </a:endParaRPr>
          </a:p>
        </p:txBody>
      </p:sp>
      <p:pic>
        <p:nvPicPr>
          <p:cNvPr id="8195" name="Obraz 5">
            <a:extLst>
              <a:ext uri="{FF2B5EF4-FFF2-40B4-BE49-F238E27FC236}">
                <a16:creationId xmlns:a16="http://schemas.microsoft.com/office/drawing/2014/main" id="{6C470F56-9A9F-493F-AB99-CB827004A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884613"/>
            <a:ext cx="30940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aśnienie w chmurce 2">
            <a:extLst>
              <a:ext uri="{FF2B5EF4-FFF2-40B4-BE49-F238E27FC236}">
                <a16:creationId xmlns:a16="http://schemas.microsoft.com/office/drawing/2014/main" id="{1CB51352-72C9-4352-B55B-49E3266701E9}"/>
              </a:ext>
            </a:extLst>
          </p:cNvPr>
          <p:cNvSpPr/>
          <p:nvPr/>
        </p:nvSpPr>
        <p:spPr>
          <a:xfrm>
            <a:off x="231775" y="1125538"/>
            <a:ext cx="3675063" cy="1390650"/>
          </a:xfrm>
          <a:prstGeom prst="cloudCallout">
            <a:avLst>
              <a:gd name="adj1" fmla="val 4608"/>
              <a:gd name="adj2" fmla="val 148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i="1" dirty="0">
                <a:solidFill>
                  <a:srgbClr val="002060"/>
                </a:solidFill>
              </a:rPr>
              <a:t>Na czym polega „nowość” w modelu wspomagania szkół?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10" name="Objaśnienie w chmurce 4">
            <a:extLst>
              <a:ext uri="{FF2B5EF4-FFF2-40B4-BE49-F238E27FC236}">
                <a16:creationId xmlns:a16="http://schemas.microsoft.com/office/drawing/2014/main" id="{F6820909-2EA1-4895-8AE9-7CCDDFE1BF71}"/>
              </a:ext>
            </a:extLst>
          </p:cNvPr>
          <p:cNvSpPr/>
          <p:nvPr/>
        </p:nvSpPr>
        <p:spPr>
          <a:xfrm>
            <a:off x="4248150" y="1341438"/>
            <a:ext cx="4895850" cy="1911350"/>
          </a:xfrm>
          <a:prstGeom prst="cloudCallout">
            <a:avLst>
              <a:gd name="adj1" fmla="val -66705"/>
              <a:gd name="adj2" fmla="val 77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b="1" i="1" dirty="0">
                <a:solidFill>
                  <a:srgbClr val="002060"/>
                </a:solidFill>
              </a:rPr>
              <a:t>Jak kompleksowe wspomaganie powinno być zorganizowane, by było narzędziem do budowania jakości pracy szkoły?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11" name="Objaśnienie w chmurce 8">
            <a:extLst>
              <a:ext uri="{FF2B5EF4-FFF2-40B4-BE49-F238E27FC236}">
                <a16:creationId xmlns:a16="http://schemas.microsoft.com/office/drawing/2014/main" id="{CD4CD033-B667-4EB1-BAA6-1DA66477AB36}"/>
              </a:ext>
            </a:extLst>
          </p:cNvPr>
          <p:cNvSpPr/>
          <p:nvPr/>
        </p:nvSpPr>
        <p:spPr>
          <a:xfrm>
            <a:off x="4337050" y="4300538"/>
            <a:ext cx="3265488" cy="1122362"/>
          </a:xfrm>
          <a:prstGeom prst="cloudCallout">
            <a:avLst>
              <a:gd name="adj1" fmla="val -74704"/>
              <a:gd name="adj2" fmla="val -4206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i="1" dirty="0">
                <a:solidFill>
                  <a:srgbClr val="002060"/>
                </a:solidFill>
              </a:rPr>
              <a:t>Pytania do wykładu – „parking pytań”</a:t>
            </a:r>
          </a:p>
        </p:txBody>
      </p:sp>
    </p:spTree>
    <p:extLst>
      <p:ext uri="{BB962C8B-B14F-4D97-AF65-F5344CB8AC3E}">
        <p14:creationId xmlns:p14="http://schemas.microsoft.com/office/powerpoint/2010/main" val="359754826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3C7F6162-FC78-42F5-8DE7-5203E40D5F64}"/>
              </a:ext>
            </a:extLst>
          </p:cNvPr>
          <p:cNvSpPr/>
          <p:nvPr/>
        </p:nvSpPr>
        <p:spPr>
          <a:xfrm>
            <a:off x="179512" y="396081"/>
            <a:ext cx="3311525" cy="1439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i="1" dirty="0"/>
              <a:t>Nie mamy doświadczeń                  z wdrażaniem kompleksowego wspomagania …</a:t>
            </a:r>
            <a:endParaRPr lang="pl-PL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54183EF0-3485-4EB1-86FD-9B31B4463930}"/>
              </a:ext>
            </a:extLst>
          </p:cNvPr>
          <p:cNvSpPr/>
          <p:nvPr/>
        </p:nvSpPr>
        <p:spPr>
          <a:xfrm>
            <a:off x="5730931" y="3364753"/>
            <a:ext cx="3095625" cy="13684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i="1" dirty="0"/>
              <a:t>Mamy doświadczenia                 z wdrażaniem kompleksowego wspomagania …</a:t>
            </a:r>
            <a:endParaRPr lang="pl-PL" dirty="0"/>
          </a:p>
        </p:txBody>
      </p:sp>
      <p:pic>
        <p:nvPicPr>
          <p:cNvPr id="10244" name="Picture 2" descr="C:\Users\Trener\Desktop\Powiat sieradzki\Rzechta_Ocenianie kształtujące\pytania1.jpg">
            <a:extLst>
              <a:ext uri="{FF2B5EF4-FFF2-40B4-BE49-F238E27FC236}">
                <a16:creationId xmlns:a16="http://schemas.microsoft.com/office/drawing/2014/main" id="{F9E3E63B-088E-40F6-99B7-01E51FCCF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863">
            <a:off x="2920572" y="1498672"/>
            <a:ext cx="2678113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Prostokąt 3">
            <a:extLst>
              <a:ext uri="{FF2B5EF4-FFF2-40B4-BE49-F238E27FC236}">
                <a16:creationId xmlns:a16="http://schemas.microsoft.com/office/drawing/2014/main" id="{664A9432-197A-4BC0-887C-B0F2EEA0B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373688"/>
            <a:ext cx="215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Praca w grupach JST </a:t>
            </a:r>
          </a:p>
        </p:txBody>
      </p:sp>
    </p:spTree>
    <p:extLst>
      <p:ext uri="{BB962C8B-B14F-4D97-AF65-F5344CB8AC3E}">
        <p14:creationId xmlns:p14="http://schemas.microsoft.com/office/powerpoint/2010/main" val="219670037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ostokąt 3">
            <a:extLst>
              <a:ext uri="{FF2B5EF4-FFF2-40B4-BE49-F238E27FC236}">
                <a16:creationId xmlns:a16="http://schemas.microsoft.com/office/drawing/2014/main" id="{5BFD0360-FE7C-4E27-BAB3-8F7D0C56D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2075234"/>
            <a:ext cx="705703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Przykłady wdrożonych praktyk 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BC33F76-D542-40C3-A4AB-1A60AA61ECED}"/>
              </a:ext>
            </a:extLst>
          </p:cNvPr>
          <p:cNvSpPr/>
          <p:nvPr/>
        </p:nvSpPr>
        <p:spPr>
          <a:xfrm>
            <a:off x="719696" y="4320803"/>
            <a:ext cx="8568952" cy="11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Pintal D., Tomaszewicz D., Część III - Wdrożone praktyki samorządowe w zakresie kompleksowego wspomagania szkół/placówek. Ośrodek Rozwoju Edukacji, Warszawa 2017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https://www.ore.edu.pl/2016/04/zarzadzanie-oswiata-w-samorzadach-materialy-do-pobrania/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8101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1">
            <a:extLst>
              <a:ext uri="{FF2B5EF4-FFF2-40B4-BE49-F238E27FC236}">
                <a16:creationId xmlns:a16="http://schemas.microsoft.com/office/drawing/2014/main" id="{36B5639D-7224-4A18-B685-FEF47E62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64087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65DDAC86-F2DA-4A9D-9240-50AD047AA02B}"/>
              </a:ext>
            </a:extLst>
          </p:cNvPr>
          <p:cNvSpPr txBox="1">
            <a:spLocks/>
          </p:cNvSpPr>
          <p:nvPr/>
        </p:nvSpPr>
        <p:spPr>
          <a:xfrm>
            <a:off x="611188" y="4221163"/>
            <a:ext cx="7886700" cy="9366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pl-PL" b="1" kern="0" dirty="0">
              <a:solidFill>
                <a:srgbClr val="002060"/>
              </a:solidFill>
            </a:endParaRPr>
          </a:p>
        </p:txBody>
      </p:sp>
      <p:sp>
        <p:nvSpPr>
          <p:cNvPr id="16388" name="Prostokąt 2">
            <a:extLst>
              <a:ext uri="{FF2B5EF4-FFF2-40B4-BE49-F238E27FC236}">
                <a16:creationId xmlns:a16="http://schemas.microsoft.com/office/drawing/2014/main" id="{4E0A933D-DADF-47AF-8AC9-0C94A42EF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4200525"/>
            <a:ext cx="81375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l-PL" altLang="pl-PL" sz="1800" b="1" i="1">
                <a:solidFill>
                  <a:srgbClr val="002060"/>
                </a:solidFill>
                <a:cs typeface="Times New Roman" panose="02020603050405020304" pitchFamily="18" charset="0"/>
              </a:rPr>
              <a:t>Na tę chwilę w skali od 0 do 10 uważam, że kompleksowe wspomaganie to narzędzie do budowania jakości pracy szkoły,</a:t>
            </a:r>
            <a:endParaRPr lang="pl-PL" altLang="pl-PL" sz="1800" b="1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0872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le tekstowe 2">
            <a:extLst>
              <a:ext uri="{FF2B5EF4-FFF2-40B4-BE49-F238E27FC236}">
                <a16:creationId xmlns:a16="http://schemas.microsoft.com/office/drawing/2014/main" id="{179D1245-3635-4B8F-8BC6-6EB8F59A6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125538"/>
            <a:ext cx="8642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8435" name="Prostokąt 4">
            <a:extLst>
              <a:ext uri="{FF2B5EF4-FFF2-40B4-BE49-F238E27FC236}">
                <a16:creationId xmlns:a16="http://schemas.microsoft.com/office/drawing/2014/main" id="{9848EABA-50AC-4FE8-A898-53592015C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1585913"/>
            <a:ext cx="5872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000" b="1">
                <a:solidFill>
                  <a:srgbClr val="002060"/>
                </a:solidFill>
              </a:rPr>
              <a:t>Podsumowanie</a:t>
            </a:r>
          </a:p>
        </p:txBody>
      </p:sp>
      <p:pic>
        <p:nvPicPr>
          <p:cNvPr id="18436" name="Obraz 3">
            <a:extLst>
              <a:ext uri="{FF2B5EF4-FFF2-40B4-BE49-F238E27FC236}">
                <a16:creationId xmlns:a16="http://schemas.microsoft.com/office/drawing/2014/main" id="{03D5834B-86F4-43B1-806C-168A08B42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87475"/>
            <a:ext cx="268128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22095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kaz2" id="{D746D7F7-8E4F-4F89-9053-461525DB38BA}" vid="{ABACC668-6346-42C8-8BF2-FA9234A877C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slaskie v2</Template>
  <TotalTime>12</TotalTime>
  <Words>288</Words>
  <Application>Microsoft Office PowerPoint</Application>
  <PresentationFormat>Pokaz na ekranie (4:3)</PresentationFormat>
  <Paragraphs>44</Paragraphs>
  <Slides>10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ŚLĄSKICH SAMORZĄDACH</vt:lpstr>
      <vt:lpstr>Implementacja wykładu Kompleksowe wspomaganie szkół –  narzędzie wspierające budowanie jakości pracy szkoły/przedszkola  Moduł 2 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pod nadzorem Ministerstwa Edukacji Narodowej    VULCAN kompetencji  w ŚLĄSKICH SAMORZĄDACH</dc:title>
  <dc:creator>Dorota Tomaszewicz</dc:creator>
  <cp:lastModifiedBy>Kinga Skrzyniarz</cp:lastModifiedBy>
  <cp:revision>3</cp:revision>
  <dcterms:created xsi:type="dcterms:W3CDTF">2018-03-23T16:36:21Z</dcterms:created>
  <dcterms:modified xsi:type="dcterms:W3CDTF">2018-05-23T07:28:37Z</dcterms:modified>
</cp:coreProperties>
</file>